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71"/>
  </p:notesMasterIdLst>
  <p:sldIdLst>
    <p:sldId id="256" r:id="rId3"/>
    <p:sldId id="363" r:id="rId4"/>
    <p:sldId id="364" r:id="rId5"/>
    <p:sldId id="365" r:id="rId6"/>
    <p:sldId id="299" r:id="rId7"/>
    <p:sldId id="339" r:id="rId8"/>
    <p:sldId id="367" r:id="rId9"/>
    <p:sldId id="369" r:id="rId10"/>
    <p:sldId id="370" r:id="rId11"/>
    <p:sldId id="371" r:id="rId12"/>
    <p:sldId id="348" r:id="rId13"/>
    <p:sldId id="362" r:id="rId14"/>
    <p:sldId id="372" r:id="rId15"/>
    <p:sldId id="374" r:id="rId16"/>
    <p:sldId id="375" r:id="rId17"/>
    <p:sldId id="377" r:id="rId18"/>
    <p:sldId id="378" r:id="rId19"/>
    <p:sldId id="379" r:id="rId20"/>
    <p:sldId id="376" r:id="rId21"/>
    <p:sldId id="380" r:id="rId22"/>
    <p:sldId id="345" r:id="rId23"/>
    <p:sldId id="347" r:id="rId24"/>
    <p:sldId id="264" r:id="rId25"/>
    <p:sldId id="360" r:id="rId26"/>
    <p:sldId id="361" r:id="rId27"/>
    <p:sldId id="352" r:id="rId28"/>
    <p:sldId id="353" r:id="rId29"/>
    <p:sldId id="342" r:id="rId30"/>
    <p:sldId id="350" r:id="rId31"/>
    <p:sldId id="351" r:id="rId32"/>
    <p:sldId id="358" r:id="rId33"/>
    <p:sldId id="300" r:id="rId34"/>
    <p:sldId id="301" r:id="rId35"/>
    <p:sldId id="302" r:id="rId36"/>
    <p:sldId id="303" r:id="rId37"/>
    <p:sldId id="304" r:id="rId38"/>
    <p:sldId id="305" r:id="rId39"/>
    <p:sldId id="307" r:id="rId40"/>
    <p:sldId id="308" r:id="rId41"/>
    <p:sldId id="309" r:id="rId42"/>
    <p:sldId id="311" r:id="rId43"/>
    <p:sldId id="312" r:id="rId44"/>
    <p:sldId id="313" r:id="rId45"/>
    <p:sldId id="315" r:id="rId46"/>
    <p:sldId id="314" r:id="rId47"/>
    <p:sldId id="316" r:id="rId48"/>
    <p:sldId id="317" r:id="rId49"/>
    <p:sldId id="318" r:id="rId50"/>
    <p:sldId id="319" r:id="rId51"/>
    <p:sldId id="321" r:id="rId52"/>
    <p:sldId id="333" r:id="rId53"/>
    <p:sldId id="322" r:id="rId54"/>
    <p:sldId id="323" r:id="rId55"/>
    <p:sldId id="324" r:id="rId56"/>
    <p:sldId id="325" r:id="rId57"/>
    <p:sldId id="326" r:id="rId58"/>
    <p:sldId id="327" r:id="rId59"/>
    <p:sldId id="334" r:id="rId60"/>
    <p:sldId id="335" r:id="rId61"/>
    <p:sldId id="328" r:id="rId62"/>
    <p:sldId id="329" r:id="rId63"/>
    <p:sldId id="330" r:id="rId64"/>
    <p:sldId id="336" r:id="rId65"/>
    <p:sldId id="331" r:id="rId66"/>
    <p:sldId id="337" r:id="rId67"/>
    <p:sldId id="346" r:id="rId68"/>
    <p:sldId id="320" r:id="rId69"/>
    <p:sldId id="37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70704" autoAdjust="0"/>
  </p:normalViewPr>
  <p:slideViewPr>
    <p:cSldViewPr snapToGrid="0">
      <p:cViewPr>
        <p:scale>
          <a:sx n="100" d="100"/>
          <a:sy n="100" d="100"/>
        </p:scale>
        <p:origin x="2622" y="15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35</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3/7/2020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oleObject" Target="../embeddings/oleObject1.bin"/><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6.png"/><Relationship Id="rId7"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0.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3.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hyperlink" Target="https://ml-cheatsheet.readthedocs.io/en/latest/gradient_descent.html" TargetMode="Externa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Neural Network</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2020-03-27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2642145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Recall: Least Squares Line Fitting </a:t>
            </a:r>
            <a:endParaRPr lang="en-US" dirty="0"/>
          </a:p>
        </p:txBody>
      </p:sp>
      <p:pic>
        <p:nvPicPr>
          <p:cNvPr id="17" name="Picture 16"/>
          <p:cNvPicPr>
            <a:picLocks noChangeAspect="1" noChangeArrowheads="1"/>
          </p:cNvPicPr>
          <p:nvPr/>
        </p:nvPicPr>
        <p:blipFill>
          <a:blip r:embed="rId3" cstate="print"/>
          <a:srcRect/>
          <a:stretch>
            <a:fillRect/>
          </a:stretch>
        </p:blipFill>
        <p:spPr bwMode="auto">
          <a:xfrm>
            <a:off x="7518400" y="1224895"/>
            <a:ext cx="2514600" cy="1758950"/>
          </a:xfrm>
          <a:prstGeom prst="rect">
            <a:avLst/>
          </a:prstGeom>
          <a:noFill/>
          <a:ln w="9525">
            <a:noFill/>
            <a:miter lim="800000"/>
            <a:headEnd/>
            <a:tailEnd/>
          </a:ln>
        </p:spPr>
      </p:pic>
      <p:sp>
        <p:nvSpPr>
          <p:cNvPr id="18" name="Rectangle 9"/>
          <p:cNvSpPr>
            <a:spLocks noChangeArrowheads="1"/>
          </p:cNvSpPr>
          <p:nvPr/>
        </p:nvSpPr>
        <p:spPr bwMode="auto">
          <a:xfrm>
            <a:off x="8737600" y="2045632"/>
            <a:ext cx="923925" cy="457200"/>
          </a:xfrm>
          <a:prstGeom prst="rect">
            <a:avLst/>
          </a:prstGeom>
          <a:noFill/>
          <a:ln w="9525">
            <a:noFill/>
            <a:miter lim="800000"/>
            <a:headEnd/>
            <a:tailEnd/>
          </a:ln>
        </p:spPr>
        <p:txBody>
          <a:bodyPr wrap="none">
            <a:spAutoFit/>
          </a:bodyPr>
          <a:lstStyle/>
          <a:p>
            <a:r>
              <a:rPr lang="en-US" sz="2400" b="0" dirty="0">
                <a:latin typeface="Times New Roman" pitchFamily="18" charset="0"/>
              </a:rPr>
              <a:t>(</a:t>
            </a:r>
            <a:r>
              <a:rPr lang="en-US" sz="2400" b="0" i="1" dirty="0">
                <a:latin typeface="Times New Roman" pitchFamily="18" charset="0"/>
              </a:rPr>
              <a:t>x</a:t>
            </a:r>
            <a:r>
              <a:rPr lang="en-US" sz="2400" b="0" i="1" baseline="-25000" dirty="0">
                <a:latin typeface="Times New Roman" pitchFamily="18" charset="0"/>
              </a:rPr>
              <a:t>i</a:t>
            </a:r>
            <a:r>
              <a:rPr lang="en-US" sz="2400" b="0" dirty="0">
                <a:latin typeface="Times New Roman" pitchFamily="18" charset="0"/>
              </a:rPr>
              <a:t>, </a:t>
            </a:r>
            <a:r>
              <a:rPr lang="en-US" sz="2400" b="0" i="1" dirty="0" err="1">
                <a:latin typeface="Times New Roman" pitchFamily="18" charset="0"/>
              </a:rPr>
              <a:t>y</a:t>
            </a:r>
            <a:r>
              <a:rPr lang="en-US" sz="2400" b="0" i="1" baseline="-25000" dirty="0" err="1">
                <a:latin typeface="Times New Roman" pitchFamily="18" charset="0"/>
              </a:rPr>
              <a:t>i</a:t>
            </a:r>
            <a:r>
              <a:rPr lang="en-US" sz="2400" b="0" dirty="0">
                <a:latin typeface="Times New Roman" pitchFamily="18" charset="0"/>
              </a:rPr>
              <a:t>)</a:t>
            </a:r>
          </a:p>
        </p:txBody>
      </p:sp>
      <p:sp>
        <p:nvSpPr>
          <p:cNvPr id="19" name="Rectangle 10"/>
          <p:cNvSpPr>
            <a:spLocks noChangeArrowheads="1"/>
          </p:cNvSpPr>
          <p:nvPr/>
        </p:nvSpPr>
        <p:spPr bwMode="auto">
          <a:xfrm>
            <a:off x="9499600" y="1207432"/>
            <a:ext cx="1239838" cy="457200"/>
          </a:xfrm>
          <a:prstGeom prst="rect">
            <a:avLst/>
          </a:prstGeom>
          <a:noFill/>
          <a:ln w="9525">
            <a:noFill/>
            <a:miter lim="800000"/>
            <a:headEnd/>
            <a:tailEnd/>
          </a:ln>
        </p:spPr>
        <p:txBody>
          <a:bodyPr wrap="none">
            <a:spAutoFit/>
          </a:bodyPr>
          <a:lstStyle/>
          <a:p>
            <a:r>
              <a:rPr lang="en-US" sz="2400" b="0" i="1">
                <a:latin typeface="Times New Roman" pitchFamily="18" charset="0"/>
              </a:rPr>
              <a:t>y=mx+b</a:t>
            </a:r>
          </a:p>
        </p:txBody>
      </p:sp>
      <p:sp>
        <p:nvSpPr>
          <p:cNvPr id="20" name="Rectangle 19"/>
          <p:cNvSpPr/>
          <p:nvPr/>
        </p:nvSpPr>
        <p:spPr>
          <a:xfrm>
            <a:off x="284480" y="1022805"/>
            <a:ext cx="7579360" cy="2031325"/>
          </a:xfrm>
          <a:prstGeom prst="rect">
            <a:avLst/>
          </a:prstGeom>
        </p:spPr>
        <p:txBody>
          <a:bodyPr wrap="square">
            <a:spAutoFit/>
          </a:bodyPr>
          <a:lstStyle/>
          <a:p>
            <a:pPr>
              <a:lnSpc>
                <a:spcPct val="150000"/>
              </a:lnSpc>
            </a:pPr>
            <a:r>
              <a:rPr lang="en-US" sz="2800" dirty="0" smtClean="0"/>
              <a:t>Data (measurement): </a:t>
            </a:r>
            <a:r>
              <a:rPr lang="en-US" sz="2800" dirty="0"/>
              <a:t>(</a:t>
            </a:r>
            <a:r>
              <a:rPr lang="en-US" sz="2800" i="1" dirty="0"/>
              <a:t>x</a:t>
            </a:r>
            <a:r>
              <a:rPr lang="en-US" sz="2800" baseline="-25000" dirty="0"/>
              <a:t>1</a:t>
            </a:r>
            <a:r>
              <a:rPr lang="en-US" sz="2800" dirty="0"/>
              <a:t>, </a:t>
            </a:r>
            <a:r>
              <a:rPr lang="en-US" sz="2800" i="1" dirty="0"/>
              <a:t>y</a:t>
            </a:r>
            <a:r>
              <a:rPr lang="en-US" sz="2800" baseline="-25000" dirty="0"/>
              <a:t>1</a:t>
            </a:r>
            <a:r>
              <a:rPr lang="en-US" sz="2800" dirty="0"/>
              <a:t>), …, (</a:t>
            </a:r>
            <a:r>
              <a:rPr lang="en-US" sz="2800" i="1" dirty="0" err="1"/>
              <a:t>x</a:t>
            </a:r>
            <a:r>
              <a:rPr lang="en-US" sz="2800" i="1" baseline="-25000" dirty="0" err="1"/>
              <a:t>n</a:t>
            </a:r>
            <a:r>
              <a:rPr lang="en-US" sz="2800" dirty="0"/>
              <a:t>, </a:t>
            </a:r>
            <a:r>
              <a:rPr lang="en-US" sz="2800" i="1" dirty="0" err="1"/>
              <a:t>y</a:t>
            </a:r>
            <a:r>
              <a:rPr lang="en-US" sz="2800" i="1" baseline="-25000" dirty="0" err="1"/>
              <a:t>n</a:t>
            </a:r>
            <a:r>
              <a:rPr lang="en-US" sz="2800" dirty="0"/>
              <a:t>)</a:t>
            </a:r>
          </a:p>
          <a:p>
            <a:pPr>
              <a:lnSpc>
                <a:spcPct val="150000"/>
              </a:lnSpc>
            </a:pPr>
            <a:r>
              <a:rPr lang="en-US" sz="2800" u="sng" dirty="0" smtClean="0">
                <a:solidFill>
                  <a:srgbClr val="FF0000"/>
                </a:solidFill>
              </a:rPr>
              <a:t>Model: Line (</a:t>
            </a:r>
            <a:r>
              <a:rPr lang="en-US" sz="2800" i="1" u="sng" dirty="0" err="1" smtClean="0">
                <a:solidFill>
                  <a:srgbClr val="FF0000"/>
                </a:solidFill>
              </a:rPr>
              <a:t>y</a:t>
            </a:r>
            <a:r>
              <a:rPr lang="en-US" sz="2800" i="1" u="sng" baseline="-25000" dirty="0" err="1" smtClean="0">
                <a:solidFill>
                  <a:srgbClr val="FF0000"/>
                </a:solidFill>
              </a:rPr>
              <a:t>i</a:t>
            </a:r>
            <a:r>
              <a:rPr lang="en-US" sz="2800" i="1" u="sng" dirty="0" smtClean="0">
                <a:solidFill>
                  <a:srgbClr val="FF0000"/>
                </a:solidFill>
              </a:rPr>
              <a:t> </a:t>
            </a:r>
            <a:r>
              <a:rPr lang="en-US" sz="2800" i="1" u="sng" dirty="0">
                <a:solidFill>
                  <a:srgbClr val="FF0000"/>
                </a:solidFill>
              </a:rPr>
              <a:t>= m</a:t>
            </a:r>
            <a:r>
              <a:rPr lang="en-US" sz="1600" i="1" u="sng" dirty="0" smtClean="0">
                <a:solidFill>
                  <a:srgbClr val="FF0000"/>
                </a:solidFill>
              </a:rPr>
              <a:t> </a:t>
            </a:r>
            <a:r>
              <a:rPr lang="en-US" sz="2800" i="1" u="sng" dirty="0">
                <a:solidFill>
                  <a:srgbClr val="FF0000"/>
                </a:solidFill>
              </a:rPr>
              <a:t>x</a:t>
            </a:r>
            <a:r>
              <a:rPr lang="en-US" sz="2800" i="1" u="sng" baseline="-25000" dirty="0">
                <a:solidFill>
                  <a:srgbClr val="FF0000"/>
                </a:solidFill>
              </a:rPr>
              <a:t>i</a:t>
            </a:r>
            <a:r>
              <a:rPr lang="en-US" sz="2800" i="1" u="sng" dirty="0">
                <a:solidFill>
                  <a:srgbClr val="FF0000"/>
                </a:solidFill>
              </a:rPr>
              <a:t> + </a:t>
            </a:r>
            <a:r>
              <a:rPr lang="en-US" sz="2800" i="1" u="sng" dirty="0" smtClean="0">
                <a:solidFill>
                  <a:srgbClr val="FF0000"/>
                </a:solidFill>
              </a:rPr>
              <a:t>b</a:t>
            </a:r>
            <a:r>
              <a:rPr lang="en-US" sz="2800" u="sng" dirty="0" smtClean="0">
                <a:solidFill>
                  <a:srgbClr val="FF0000"/>
                </a:solidFill>
              </a:rPr>
              <a:t>)</a:t>
            </a:r>
          </a:p>
          <a:p>
            <a:pPr>
              <a:lnSpc>
                <a:spcPct val="150000"/>
              </a:lnSpc>
            </a:pPr>
            <a:r>
              <a:rPr lang="en-US" sz="2800" dirty="0" smtClean="0"/>
              <a:t>Task</a:t>
            </a:r>
            <a:r>
              <a:rPr lang="en-US" sz="2800" dirty="0"/>
              <a:t>: Find (</a:t>
            </a:r>
            <a:r>
              <a:rPr lang="en-US" sz="2800" i="1" dirty="0"/>
              <a:t>m</a:t>
            </a:r>
            <a:r>
              <a:rPr lang="en-US" sz="2800" dirty="0"/>
              <a:t>, </a:t>
            </a:r>
            <a:r>
              <a:rPr lang="en-US" sz="2800" i="1" dirty="0"/>
              <a:t>b</a:t>
            </a:r>
            <a:r>
              <a:rPr lang="en-US" sz="2800" dirty="0"/>
              <a:t>) </a:t>
            </a:r>
          </a:p>
        </p:txBody>
      </p:sp>
      <p:graphicFrame>
        <p:nvGraphicFramePr>
          <p:cNvPr id="21" name="Object 8"/>
          <p:cNvGraphicFramePr>
            <a:graphicFrameLocks noChangeAspect="1"/>
          </p:cNvGraphicFramePr>
          <p:nvPr>
            <p:extLst>
              <p:ext uri="{D42A27DB-BD31-4B8C-83A1-F6EECF244321}">
                <p14:modId xmlns:p14="http://schemas.microsoft.com/office/powerpoint/2010/main" val="1865724705"/>
              </p:ext>
            </p:extLst>
          </p:nvPr>
        </p:nvGraphicFramePr>
        <p:xfrm>
          <a:off x="2120900" y="3254612"/>
          <a:ext cx="3124200" cy="619125"/>
        </p:xfrm>
        <a:graphic>
          <a:graphicData uri="http://schemas.openxmlformats.org/presentationml/2006/ole">
            <mc:AlternateContent xmlns:mc="http://schemas.openxmlformats.org/markup-compatibility/2006">
              <mc:Choice xmlns:v="urn:schemas-microsoft-com:vml" Requires="v">
                <p:oleObj spid="_x0000_s1044" name="Equation" r:id="rId4" imgW="1473120" imgH="291960" progId="Equation.3">
                  <p:embed/>
                </p:oleObj>
              </mc:Choice>
              <mc:Fallback>
                <p:oleObj name="Equation" r:id="rId4" imgW="1473120" imgH="291960" progId="Equation.3">
                  <p:embed/>
                  <p:pic>
                    <p:nvPicPr>
                      <p:cNvPr id="7" name="Object 8"/>
                      <p:cNvPicPr>
                        <a:picLocks noChangeAspect="1" noChangeArrowheads="1"/>
                      </p:cNvPicPr>
                      <p:nvPr/>
                    </p:nvPicPr>
                    <p:blipFill>
                      <a:blip r:embed="rId5"/>
                      <a:srcRect/>
                      <a:stretch>
                        <a:fillRect/>
                      </a:stretch>
                    </p:blipFill>
                    <p:spPr bwMode="auto">
                      <a:xfrm>
                        <a:off x="2120900" y="3254612"/>
                        <a:ext cx="3124200" cy="619125"/>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21"/>
          <p:cNvSpPr/>
          <p:nvPr/>
        </p:nvSpPr>
        <p:spPr>
          <a:xfrm>
            <a:off x="284480" y="3163587"/>
            <a:ext cx="1606465" cy="671851"/>
          </a:xfrm>
          <a:prstGeom prst="rect">
            <a:avLst/>
          </a:prstGeom>
        </p:spPr>
        <p:txBody>
          <a:bodyPr wrap="none">
            <a:spAutoFit/>
          </a:bodyPr>
          <a:lstStyle/>
          <a:p>
            <a:pPr>
              <a:lnSpc>
                <a:spcPct val="150000"/>
              </a:lnSpc>
            </a:pPr>
            <a:r>
              <a:rPr lang="en-US" sz="2800" dirty="0" smtClean="0"/>
              <a:t>Minimize </a:t>
            </a:r>
            <a:endParaRPr lang="en-US" sz="2800" dirty="0"/>
          </a:p>
        </p:txBody>
      </p:sp>
      <mc:AlternateContent xmlns:mc="http://schemas.openxmlformats.org/markup-compatibility/2006" xmlns:a14="http://schemas.microsoft.com/office/drawing/2010/main">
        <mc:Choice Requires="a14">
          <p:sp>
            <p:nvSpPr>
              <p:cNvPr id="23" name="TextBox 22"/>
              <p:cNvSpPr txBox="1"/>
              <p:nvPr/>
            </p:nvSpPr>
            <p:spPr>
              <a:xfrm>
                <a:off x="439620" y="5630458"/>
                <a:ext cx="3842206"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𝑏</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9620" y="5630458"/>
                <a:ext cx="3842206" cy="8402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39620" y="4496983"/>
                <a:ext cx="4058740"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𝑚</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39620" y="4496983"/>
                <a:ext cx="4058740" cy="8402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372100" y="4060343"/>
                <a:ext cx="5124450"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372100" y="4060343"/>
                <a:ext cx="5124450" cy="7682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72100" y="5451578"/>
                <a:ext cx="6596380" cy="7998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72100" y="5451578"/>
                <a:ext cx="6596380" cy="79983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36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 Fitting using Gradient Descent</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2943" y="1512762"/>
                <a:ext cx="619971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cs typeface="Arial" pitchFamily="34" charset="0"/>
                        </a:rPr>
                        <m:t>𝐽</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𝜃</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𝐽</m:t>
                      </m:r>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m:t>
                      </m:r>
                      <m:nary>
                        <m:naryPr>
                          <m:chr m:val="∑"/>
                          <m:ctrlPr>
                            <a:rPr lang="en-US" sz="2800" b="0" i="1" smtClean="0">
                              <a:latin typeface="Cambria Math" panose="02040503050406030204" pitchFamily="18" charset="0"/>
                              <a:cs typeface="Arial" pitchFamily="34" charset="0"/>
                            </a:rPr>
                          </m:ctrlPr>
                        </m:naryPr>
                        <m:sub>
                          <m:r>
                            <m:rPr>
                              <m:brk m:alnAt="23"/>
                            </m:rPr>
                            <a:rPr lang="en-US" sz="2800" b="0" i="1" smtClean="0">
                              <a:latin typeface="Cambria Math" panose="02040503050406030204" pitchFamily="18" charset="0"/>
                              <a:cs typeface="Arial" pitchFamily="34" charset="0"/>
                            </a:rPr>
                            <m:t>𝑖</m:t>
                          </m:r>
                          <m:r>
                            <a:rPr lang="en-US" sz="2800" b="0" i="1" smtClean="0">
                              <a:latin typeface="Cambria Math" panose="02040503050406030204" pitchFamily="18" charset="0"/>
                              <a:cs typeface="Arial" pitchFamily="34" charset="0"/>
                            </a:rPr>
                            <m:t>=1</m:t>
                          </m:r>
                        </m:sub>
                        <m:sup>
                          <m:r>
                            <a:rPr lang="en-US" sz="2800" b="0" i="1" smtClean="0">
                              <a:latin typeface="Cambria Math" panose="02040503050406030204" pitchFamily="18" charset="0"/>
                              <a:cs typeface="Arial" pitchFamily="34" charset="0"/>
                            </a:rPr>
                            <m:t>𝑛</m:t>
                          </m:r>
                        </m:sup>
                        <m:e>
                          <m:sSup>
                            <m:sSupPr>
                              <m:ctrlPr>
                                <a:rPr lang="en-US" sz="2800" b="0" i="1" smtClean="0">
                                  <a:latin typeface="Cambria Math" panose="02040503050406030204" pitchFamily="18" charset="0"/>
                                  <a:cs typeface="Arial" pitchFamily="34" charset="0"/>
                                </a:rPr>
                              </m:ctrlPr>
                            </m:sSupPr>
                            <m:e>
                              <m:d>
                                <m:dPr>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smtClean="0">
                                          <a:latin typeface="Cambria Math" panose="02040503050406030204" pitchFamily="18" charset="0"/>
                                          <a:cs typeface="Arial" pitchFamily="34" charset="0"/>
                                        </a:rPr>
                                      </m:ctrlPr>
                                    </m:sSupPr>
                                    <m:e>
                                      <m:r>
                                        <a:rPr lang="en-US" sz="2800" i="1" smtClean="0">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e>
                              </m:d>
                            </m:e>
                            <m:sup>
                              <m:r>
                                <a:rPr lang="en-US" sz="2800" b="0" i="1" smtClean="0">
                                  <a:latin typeface="Cambria Math" panose="02040503050406030204" pitchFamily="18" charset="0"/>
                                  <a:cs typeface="Arial" pitchFamily="34" charset="0"/>
                                </a:rPr>
                                <m:t>2</m:t>
                              </m:r>
                            </m:sup>
                          </m:sSup>
                        </m:e>
                      </m:nary>
                    </m:oMath>
                  </m:oMathPara>
                </a14:m>
                <a:endParaRPr lang="en-US" sz="28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2943" y="1512762"/>
                <a:ext cx="6199711" cy="117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0169" y="3938977"/>
                <a:ext cx="597099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e>
                      </m:nary>
                    </m:oMath>
                  </m:oMathPara>
                </a14:m>
                <a:endParaRPr lang="en-US" sz="28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0169" y="3938977"/>
                <a:ext cx="5970994" cy="1176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0169" y="5172475"/>
                <a:ext cx="5668603"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e>
                      </m:nary>
                    </m:oMath>
                  </m:oMathPara>
                </a14:m>
                <a:endParaRPr lang="en-US" sz="28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0169" y="5172475"/>
                <a:ext cx="5668603" cy="11762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32768" y="3994440"/>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1</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132768" y="3994440"/>
                <a:ext cx="4161011" cy="1120756"/>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241300" y="3126420"/>
            <a:ext cx="1972720" cy="671851"/>
          </a:xfrm>
          <a:prstGeom prst="rect">
            <a:avLst/>
          </a:prstGeom>
        </p:spPr>
        <p:txBody>
          <a:bodyPr wrap="none">
            <a:spAutoFit/>
          </a:bodyPr>
          <a:lstStyle/>
          <a:p>
            <a:pPr>
              <a:lnSpc>
                <a:spcPct val="150000"/>
              </a:lnSpc>
            </a:pPr>
            <a:r>
              <a:rPr lang="en-US" sz="2800" dirty="0" smtClean="0"/>
              <a:t>Derivatives: </a:t>
            </a:r>
            <a:endParaRPr lang="en-US" sz="2800" dirty="0"/>
          </a:p>
        </p:txBody>
      </p:sp>
      <p:sp>
        <p:nvSpPr>
          <p:cNvPr id="14" name="Rectangle 13"/>
          <p:cNvSpPr/>
          <p:nvPr/>
        </p:nvSpPr>
        <p:spPr>
          <a:xfrm>
            <a:off x="192647" y="96723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sp>
        <p:nvSpPr>
          <p:cNvPr id="15" name="Rectangle 14"/>
          <p:cNvSpPr/>
          <p:nvPr/>
        </p:nvSpPr>
        <p:spPr>
          <a:xfrm>
            <a:off x="7061200" y="3120249"/>
            <a:ext cx="2338332" cy="671851"/>
          </a:xfrm>
          <a:prstGeom prst="rect">
            <a:avLst/>
          </a:prstGeom>
        </p:spPr>
        <p:txBody>
          <a:bodyPr wrap="none">
            <a:spAutoFit/>
          </a:bodyPr>
          <a:lstStyle/>
          <a:p>
            <a:pPr>
              <a:lnSpc>
                <a:spcPct val="150000"/>
              </a:lnSpc>
            </a:pPr>
            <a:r>
              <a:rPr lang="en-US" sz="2800" dirty="0" smtClean="0"/>
              <a:t>Updated rules:</a:t>
            </a:r>
            <a:endParaRPr lang="en-US" sz="2800" dirty="0"/>
          </a:p>
        </p:txBody>
      </p:sp>
      <mc:AlternateContent xmlns:mc="http://schemas.openxmlformats.org/markup-compatibility/2006" xmlns:a14="http://schemas.microsoft.com/office/drawing/2010/main">
        <mc:Choice Requires="a14">
          <p:sp>
            <p:nvSpPr>
              <p:cNvPr id="16" name="TextBox 15"/>
              <p:cNvSpPr txBox="1"/>
              <p:nvPr/>
            </p:nvSpPr>
            <p:spPr>
              <a:xfrm>
                <a:off x="7132768" y="5232616"/>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2</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32768" y="5232616"/>
                <a:ext cx="4161011" cy="11207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789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a:t>
            </a:r>
            <a:endParaRPr lang="en-US" dirty="0"/>
          </a:p>
        </p:txBody>
      </p:sp>
      <p:sp>
        <p:nvSpPr>
          <p:cNvPr id="8" name="Rectangle 7"/>
          <p:cNvSpPr/>
          <p:nvPr/>
        </p:nvSpPr>
        <p:spPr>
          <a:xfrm>
            <a:off x="284480" y="1104075"/>
            <a:ext cx="7579360" cy="2308324"/>
          </a:xfrm>
          <a:prstGeom prst="rect">
            <a:avLst/>
          </a:prstGeom>
        </p:spPr>
        <p:txBody>
          <a:bodyPr wrap="square">
            <a:spAutoFit/>
          </a:bodyPr>
          <a:lstStyle/>
          <a:p>
            <a:pPr>
              <a:lnSpc>
                <a:spcPct val="150000"/>
              </a:lnSpc>
            </a:pPr>
            <a:r>
              <a:rPr lang="en-US" sz="2400" dirty="0" smtClean="0"/>
              <a:t>Data (measurement): (1 4.2), (2, 6.8), (3, 10.1)</a:t>
            </a:r>
            <a:endParaRPr lang="en-US" sz="2400" dirty="0"/>
          </a:p>
          <a:p>
            <a:pPr>
              <a:lnSpc>
                <a:spcPct val="150000"/>
              </a:lnSpc>
            </a:pPr>
            <a:r>
              <a:rPr lang="en-US" sz="2400" dirty="0" smtClean="0"/>
              <a:t>Model: Line (</a:t>
            </a:r>
            <a:r>
              <a:rPr lang="en-US" sz="2400" i="1" dirty="0" err="1" smtClean="0"/>
              <a:t>y</a:t>
            </a:r>
            <a:r>
              <a:rPr lang="en-US" sz="2400" i="1" baseline="-25000" dirty="0" err="1" smtClean="0"/>
              <a:t>i</a:t>
            </a:r>
            <a:r>
              <a:rPr lang="en-US" sz="2400" i="1" dirty="0" smtClean="0"/>
              <a:t> </a:t>
            </a:r>
            <a:r>
              <a:rPr lang="en-US" sz="2400" i="1" dirty="0"/>
              <a:t>= m</a:t>
            </a:r>
            <a:r>
              <a:rPr lang="en-US" sz="1400" i="1" dirty="0" smtClean="0"/>
              <a:t> </a:t>
            </a:r>
            <a:r>
              <a:rPr lang="en-US" sz="2400" i="1" dirty="0"/>
              <a:t>x</a:t>
            </a:r>
            <a:r>
              <a:rPr lang="en-US" sz="2400" i="1" baseline="-25000" dirty="0"/>
              <a:t>i</a:t>
            </a:r>
            <a:r>
              <a:rPr lang="en-US" sz="2400" i="1" dirty="0"/>
              <a:t> + </a:t>
            </a:r>
            <a:r>
              <a:rPr lang="en-US" sz="2400" i="1" dirty="0" smtClean="0"/>
              <a:t>b</a:t>
            </a:r>
            <a:r>
              <a:rPr lang="en-US" sz="2400" dirty="0" smtClean="0"/>
              <a:t>)</a:t>
            </a:r>
          </a:p>
          <a:p>
            <a:pPr>
              <a:lnSpc>
                <a:spcPct val="150000"/>
              </a:lnSpc>
            </a:pPr>
            <a:r>
              <a:rPr lang="en-US" sz="2400" dirty="0" smtClean="0"/>
              <a:t>True model:  y = 3x + 1</a:t>
            </a:r>
          </a:p>
          <a:p>
            <a:pPr>
              <a:lnSpc>
                <a:spcPct val="150000"/>
              </a:lnSpc>
            </a:pPr>
            <a:r>
              <a:rPr lang="en-US" sz="2400" dirty="0" smtClean="0"/>
              <a:t>Task</a:t>
            </a:r>
            <a:r>
              <a:rPr lang="en-US" sz="2400" dirty="0"/>
              <a:t>: Find (</a:t>
            </a:r>
            <a:r>
              <a:rPr lang="en-US" sz="2400" i="1" dirty="0"/>
              <a:t>m</a:t>
            </a:r>
            <a:r>
              <a:rPr lang="en-US" sz="2400" dirty="0"/>
              <a:t>, </a:t>
            </a:r>
            <a:r>
              <a:rPr lang="en-US" sz="2400" i="1" dirty="0"/>
              <a:t>b</a:t>
            </a:r>
            <a:r>
              <a:rPr lang="en-US" sz="2400" dirty="0"/>
              <a:t>) </a:t>
            </a:r>
          </a:p>
        </p:txBody>
      </p:sp>
      <p:pic>
        <p:nvPicPr>
          <p:cNvPr id="9" name="Picture 8"/>
          <p:cNvPicPr>
            <a:picLocks noChangeAspect="1"/>
          </p:cNvPicPr>
          <p:nvPr/>
        </p:nvPicPr>
        <p:blipFill>
          <a:blip r:embed="rId2"/>
          <a:stretch>
            <a:fillRect/>
          </a:stretch>
        </p:blipFill>
        <p:spPr>
          <a:xfrm>
            <a:off x="6104890" y="985320"/>
            <a:ext cx="5973751" cy="299250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97839" y="4509771"/>
                <a:ext cx="11794161" cy="10760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4.2+13.6+30.3</m:t>
                              </m:r>
                            </m:e>
                          </m:d>
                          <m:r>
                            <a:rPr lang="en-US" sz="2000" b="0" i="1" smtClean="0">
                              <a:latin typeface="Cambria Math" panose="02040503050406030204" pitchFamily="18" charset="0"/>
                              <a:cs typeface="Arial" pitchFamily="34" charset="0"/>
                            </a:rPr>
                            <m:t>−1/3(6∗21.1)</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14−1/3(6∗6)</m:t>
                          </m:r>
                          <m:r>
                            <a:rPr lang="en-US" sz="2000" i="1" smtClean="0">
                              <a:latin typeface="Cambria Math" panose="02040503050406030204" pitchFamily="18" charset="0"/>
                              <a:cs typeface="Arial" pitchFamily="34" charset="0"/>
                            </a:rPr>
                            <m:t> </m:t>
                          </m:r>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5.9</m:t>
                          </m:r>
                        </m:num>
                        <m:den>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cs typeface="Arial" pitchFamily="34" charset="0"/>
                            </a:rPr>
                            <m:t> </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2.95</m:t>
                      </m:r>
                    </m:oMath>
                  </m:oMathPara>
                </a14:m>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7839" y="4509771"/>
                <a:ext cx="11794161" cy="10760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1290" y="5585835"/>
                <a:ext cx="11887200" cy="9442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21.1∗14</m:t>
                          </m:r>
                          <m:r>
                            <a:rPr lang="en-US" sz="2000" i="1">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b="0" i="1" smtClean="0">
                              <a:latin typeface="Cambria Math" panose="02040503050406030204" pitchFamily="18" charset="0"/>
                              <a:cs typeface="Arial" pitchFamily="34" charset="0"/>
                            </a:rPr>
                            <m:t>∗6∗(4.2+13.6+30.3)</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2</m:t>
                          </m:r>
                        </m:den>
                      </m:f>
                      <m:r>
                        <a:rPr lang="en-US" sz="2000" b="0" i="1" smtClean="0">
                          <a:latin typeface="Cambria Math" panose="02040503050406030204" pitchFamily="18" charset="0"/>
                          <a:cs typeface="Arial" pitchFamily="34" charset="0"/>
                        </a:rPr>
                        <m:t>=1.133</m:t>
                      </m:r>
                    </m:oMath>
                  </m:oMathPara>
                </a14:m>
                <a:endParaRPr lang="en-US" sz="2000"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1290" y="5585835"/>
                <a:ext cx="11887200" cy="944297"/>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313690" y="3697297"/>
            <a:ext cx="1971675" cy="646331"/>
          </a:xfrm>
          <a:prstGeom prst="rect">
            <a:avLst/>
          </a:prstGeom>
        </p:spPr>
        <p:txBody>
          <a:bodyPr wrap="square">
            <a:spAutoFit/>
          </a:bodyPr>
          <a:lstStyle/>
          <a:p>
            <a:pPr>
              <a:lnSpc>
                <a:spcPct val="150000"/>
              </a:lnSpc>
            </a:pPr>
            <a:r>
              <a:rPr lang="en-US" sz="2400" u="sng" dirty="0" smtClean="0">
                <a:solidFill>
                  <a:srgbClr val="FF0000"/>
                </a:solidFill>
              </a:rPr>
              <a:t>Least square</a:t>
            </a:r>
            <a:endParaRPr lang="en-US" sz="2400" u="sng" dirty="0">
              <a:solidFill>
                <a:srgbClr val="FF0000"/>
              </a:solidFill>
            </a:endParaRPr>
          </a:p>
        </p:txBody>
      </p:sp>
    </p:spTree>
    <p:extLst>
      <p:ext uri="{BB962C8B-B14F-4D97-AF65-F5344CB8AC3E}">
        <p14:creationId xmlns:p14="http://schemas.microsoft.com/office/powerpoint/2010/main" val="290383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mc:Choice xmlns:a14="http://schemas.microsoft.com/office/drawing/2010/main" Requires="a14">
          <p:sp>
            <p:nvSpPr>
              <p:cNvPr id="13" name="TextBox 12"/>
              <p:cNvSpPr txBox="1"/>
              <p:nvPr/>
            </p:nvSpPr>
            <p:spPr>
              <a:xfrm>
                <a:off x="2616171" y="1007937"/>
                <a:ext cx="5753626" cy="109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cs typeface="Arial" pitchFamily="34" charset="0"/>
                        </a:rPr>
                        <m:t>𝐽</m:t>
                      </m:r>
                      <m:d>
                        <m:dPr>
                          <m:ctrlPr>
                            <a:rPr lang="en-US" sz="2600" i="1">
                              <a:latin typeface="Cambria Math" panose="02040503050406030204" pitchFamily="18" charset="0"/>
                              <a:cs typeface="Arial" pitchFamily="34" charset="0"/>
                            </a:rPr>
                          </m:ctrlPr>
                        </m:dPr>
                        <m:e>
                          <m:r>
                            <a:rPr lang="en-US" sz="2600" i="1">
                              <a:latin typeface="Cambria Math" panose="02040503050406030204" pitchFamily="18" charset="0"/>
                              <a:ea typeface="Cambria Math" panose="02040503050406030204" pitchFamily="18" charset="0"/>
                              <a:cs typeface="Arial" pitchFamily="34" charset="0"/>
                            </a:rPr>
                            <m:t>𝜃</m:t>
                          </m:r>
                        </m:e>
                      </m:d>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𝐽</m:t>
                      </m:r>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i="1">
                              <a:latin typeface="Cambria Math" panose="02040503050406030204" pitchFamily="18" charset="0"/>
                              <a:cs typeface="Arial" pitchFamily="34" charset="0"/>
                            </a:rPr>
                            <m:t>1</m:t>
                          </m:r>
                        </m:sup>
                      </m:sSup>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m:t>
                      </m:r>
                      <m:nary>
                        <m:naryPr>
                          <m:chr m:val="∑"/>
                          <m:ctrlPr>
                            <a:rPr lang="en-US" sz="2600" b="0" i="1" smtClean="0">
                              <a:latin typeface="Cambria Math" panose="02040503050406030204" pitchFamily="18" charset="0"/>
                              <a:cs typeface="Arial" pitchFamily="34" charset="0"/>
                            </a:rPr>
                          </m:ctrlPr>
                        </m:naryPr>
                        <m:sub>
                          <m:r>
                            <m:rPr>
                              <m:brk m:alnAt="23"/>
                            </m:rPr>
                            <a:rPr lang="en-US" sz="2600" b="0" i="1" smtClean="0">
                              <a:latin typeface="Cambria Math" panose="02040503050406030204" pitchFamily="18" charset="0"/>
                              <a:cs typeface="Arial" pitchFamily="34" charset="0"/>
                            </a:rPr>
                            <m:t>𝑖</m:t>
                          </m:r>
                          <m:r>
                            <a:rPr lang="en-US" sz="2600" b="0" i="1" smtClean="0">
                              <a:latin typeface="Cambria Math" panose="02040503050406030204" pitchFamily="18" charset="0"/>
                              <a:cs typeface="Arial" pitchFamily="34" charset="0"/>
                            </a:rPr>
                            <m:t>=1</m:t>
                          </m:r>
                        </m:sub>
                        <m:sup>
                          <m:r>
                            <a:rPr lang="en-US" sz="2600" b="0" i="1" smtClean="0">
                              <a:latin typeface="Cambria Math" panose="02040503050406030204" pitchFamily="18" charset="0"/>
                              <a:cs typeface="Arial" pitchFamily="34" charset="0"/>
                            </a:rPr>
                            <m:t>𝑛</m:t>
                          </m:r>
                        </m:sup>
                        <m:e>
                          <m:sSup>
                            <m:sSupPr>
                              <m:ctrlPr>
                                <a:rPr lang="en-US" sz="2600" b="0" i="1" smtClean="0">
                                  <a:latin typeface="Cambria Math" panose="02040503050406030204" pitchFamily="18" charset="0"/>
                                  <a:cs typeface="Arial" pitchFamily="34" charset="0"/>
                                </a:rPr>
                              </m:ctrlPr>
                            </m:sSupPr>
                            <m:e>
                              <m:d>
                                <m:dPr>
                                  <m:ctrlPr>
                                    <a:rPr lang="en-US" sz="2600" i="1">
                                      <a:latin typeface="Cambria Math" panose="02040503050406030204" pitchFamily="18" charset="0"/>
                                      <a:cs typeface="Arial" pitchFamily="34" charset="0"/>
                                    </a:rPr>
                                  </m:ctrlPr>
                                </m:dPr>
                                <m:e>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𝑦</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smtClean="0">
                                          <a:latin typeface="Cambria Math" panose="02040503050406030204" pitchFamily="18" charset="0"/>
                                          <a:cs typeface="Arial" pitchFamily="34" charset="0"/>
                                        </a:rPr>
                                      </m:ctrlPr>
                                    </m:sSupPr>
                                    <m:e>
                                      <m:r>
                                        <a:rPr lang="en-US" sz="2600" i="1" smtClean="0">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1</m:t>
                                      </m:r>
                                    </m:sup>
                                  </m:sSup>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𝑥</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e>
                              </m:d>
                            </m:e>
                            <m:sup>
                              <m:r>
                                <a:rPr lang="en-US" sz="2600" b="0" i="1" smtClean="0">
                                  <a:latin typeface="Cambria Math" panose="02040503050406030204" pitchFamily="18" charset="0"/>
                                  <a:cs typeface="Arial" pitchFamily="34" charset="0"/>
                                </a:rPr>
                                <m:t>2</m:t>
                              </m:r>
                            </m:sup>
                          </m:sSup>
                        </m:e>
                      </m:nary>
                    </m:oMath>
                  </m:oMathPara>
                </a14:m>
                <a:endParaRPr lang="en-US" sz="2600" dirty="0" smtClean="0">
                  <a:latin typeface="Arial" pitchFamily="34" charset="0"/>
                  <a:cs typeface="Arial"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2616171" y="1007937"/>
                <a:ext cx="5753626" cy="1092222"/>
              </a:xfrm>
              <a:prstGeom prst="rect">
                <a:avLst/>
              </a:prstGeom>
              <a:blipFill>
                <a:blip r:embed="rId2"/>
                <a:stretch>
                  <a:fillRect/>
                </a:stretch>
              </a:blipFill>
            </p:spPr>
            <p:txBody>
              <a:bodyPr/>
              <a:lstStyle/>
              <a:p>
                <a:r>
                  <a:rPr lang="en-US">
                    <a:noFill/>
                  </a:rPr>
                  <a:t> </a:t>
                </a:r>
              </a:p>
            </p:txBody>
          </p:sp>
        </mc:Fallback>
      </mc:AlternateContent>
      <p:sp>
        <p:nvSpPr>
          <p:cNvPr id="17" name="Rectangle 16"/>
          <p:cNvSpPr/>
          <p:nvPr/>
        </p:nvSpPr>
        <p:spPr>
          <a:xfrm>
            <a:off x="241300" y="113868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pic>
        <p:nvPicPr>
          <p:cNvPr id="5" name="Picture 4"/>
          <p:cNvPicPr>
            <a:picLocks noChangeAspect="1"/>
          </p:cNvPicPr>
          <p:nvPr/>
        </p:nvPicPr>
        <p:blipFill>
          <a:blip r:embed="rId3"/>
          <a:stretch>
            <a:fillRect/>
          </a:stretch>
        </p:blipFill>
        <p:spPr>
          <a:xfrm>
            <a:off x="102319" y="1886731"/>
            <a:ext cx="4872480" cy="4872480"/>
          </a:xfrm>
          <a:prstGeom prst="rect">
            <a:avLst/>
          </a:prstGeom>
        </p:spPr>
      </p:pic>
      <p:pic>
        <p:nvPicPr>
          <p:cNvPr id="6" name="Picture 5"/>
          <p:cNvPicPr>
            <a:picLocks noChangeAspect="1"/>
          </p:cNvPicPr>
          <p:nvPr/>
        </p:nvPicPr>
        <p:blipFill>
          <a:blip r:embed="rId4"/>
          <a:stretch>
            <a:fillRect/>
          </a:stretch>
        </p:blipFill>
        <p:spPr>
          <a:xfrm>
            <a:off x="6295390" y="1886731"/>
            <a:ext cx="4873752" cy="4873752"/>
          </a:xfrm>
          <a:prstGeom prst="rect">
            <a:avLst/>
          </a:prstGeom>
        </p:spPr>
      </p:pic>
    </p:spTree>
    <p:extLst>
      <p:ext uri="{BB962C8B-B14F-4D97-AF65-F5344CB8AC3E}">
        <p14:creationId xmlns:p14="http://schemas.microsoft.com/office/powerpoint/2010/main" val="236740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pic>
        <p:nvPicPr>
          <p:cNvPr id="8" name="Picture 7"/>
          <p:cNvPicPr>
            <a:picLocks noChangeAspect="1"/>
          </p:cNvPicPr>
          <p:nvPr/>
        </p:nvPicPr>
        <p:blipFill>
          <a:blip r:embed="rId2"/>
          <a:stretch>
            <a:fillRect/>
          </a:stretch>
        </p:blipFill>
        <p:spPr>
          <a:xfrm>
            <a:off x="5994728" y="1115325"/>
            <a:ext cx="5973751" cy="2493750"/>
          </a:xfrm>
          <a:prstGeom prst="rect">
            <a:avLst/>
          </a:prstGeom>
        </p:spPr>
      </p:pic>
      <p:pic>
        <p:nvPicPr>
          <p:cNvPr id="9" name="Picture 8"/>
          <p:cNvPicPr>
            <a:picLocks noChangeAspect="1"/>
          </p:cNvPicPr>
          <p:nvPr/>
        </p:nvPicPr>
        <p:blipFill>
          <a:blip r:embed="rId3"/>
          <a:stretch>
            <a:fillRect/>
          </a:stretch>
        </p:blipFill>
        <p:spPr>
          <a:xfrm>
            <a:off x="142875" y="1021152"/>
            <a:ext cx="5715000" cy="5715000"/>
          </a:xfrm>
          <a:prstGeom prst="rect">
            <a:avLst/>
          </a:prstGeom>
        </p:spPr>
      </p:pic>
      <p:pic>
        <p:nvPicPr>
          <p:cNvPr id="10" name="Picture 9"/>
          <p:cNvPicPr>
            <a:picLocks noChangeAspect="1"/>
          </p:cNvPicPr>
          <p:nvPr/>
        </p:nvPicPr>
        <p:blipFill>
          <a:blip r:embed="rId4"/>
          <a:stretch>
            <a:fillRect/>
          </a:stretch>
        </p:blipFill>
        <p:spPr>
          <a:xfrm>
            <a:off x="5994727" y="3878652"/>
            <a:ext cx="5973751" cy="2493750"/>
          </a:xfrm>
          <a:prstGeom prst="rect">
            <a:avLst/>
          </a:prstGeom>
        </p:spPr>
      </p:pic>
      <p:sp>
        <p:nvSpPr>
          <p:cNvPr id="11" name="Rounded Rectangle 10"/>
          <p:cNvSpPr/>
          <p:nvPr/>
        </p:nvSpPr>
        <p:spPr>
          <a:xfrm>
            <a:off x="8229600" y="2809875"/>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8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4726" y="1115325"/>
            <a:ext cx="5973751" cy="2493750"/>
          </a:xfrm>
          <a:prstGeom prst="rect">
            <a:avLst/>
          </a:prstGeom>
        </p:spPr>
      </p:pic>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sp>
        <p:nvSpPr>
          <p:cNvPr id="11" name="Rounded Rectangle 10"/>
          <p:cNvSpPr/>
          <p:nvPr/>
        </p:nvSpPr>
        <p:spPr>
          <a:xfrm>
            <a:off x="8696325" y="2800350"/>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42875" y="1021152"/>
            <a:ext cx="5715000" cy="5715000"/>
          </a:xfrm>
          <a:prstGeom prst="rect">
            <a:avLst/>
          </a:prstGeom>
        </p:spPr>
      </p:pic>
      <p:pic>
        <p:nvPicPr>
          <p:cNvPr id="13" name="Picture 12"/>
          <p:cNvPicPr>
            <a:picLocks noChangeAspect="1"/>
          </p:cNvPicPr>
          <p:nvPr/>
        </p:nvPicPr>
        <p:blipFill>
          <a:blip r:embed="rId4"/>
          <a:stretch>
            <a:fillRect/>
          </a:stretch>
        </p:blipFill>
        <p:spPr>
          <a:xfrm>
            <a:off x="5994726" y="3878652"/>
            <a:ext cx="5973751" cy="2493750"/>
          </a:xfrm>
          <a:prstGeom prst="rect">
            <a:avLst/>
          </a:prstGeom>
        </p:spPr>
      </p:pic>
    </p:spTree>
    <p:extLst>
      <p:ext uri="{BB962C8B-B14F-4D97-AF65-F5344CB8AC3E}">
        <p14:creationId xmlns:p14="http://schemas.microsoft.com/office/powerpoint/2010/main" val="386073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98425" y="962025"/>
            <a:ext cx="5715000" cy="5715000"/>
          </a:xfrm>
          <a:prstGeom prst="rect">
            <a:avLst/>
          </a:prstGeom>
        </p:spPr>
      </p:pic>
      <p:pic>
        <p:nvPicPr>
          <p:cNvPr id="4" name="Picture 3"/>
          <p:cNvPicPr>
            <a:picLocks noChangeAspect="1"/>
          </p:cNvPicPr>
          <p:nvPr/>
        </p:nvPicPr>
        <p:blipFill>
          <a:blip r:embed="rId3"/>
          <a:stretch>
            <a:fillRect/>
          </a:stretch>
        </p:blipFill>
        <p:spPr>
          <a:xfrm>
            <a:off x="6038215" y="962025"/>
            <a:ext cx="5715000" cy="5715000"/>
          </a:xfrm>
          <a:prstGeom prst="rect">
            <a:avLst/>
          </a:prstGeom>
        </p:spPr>
      </p:pic>
    </p:spTree>
    <p:extLst>
      <p:ext uri="{BB962C8B-B14F-4D97-AF65-F5344CB8AC3E}">
        <p14:creationId xmlns:p14="http://schemas.microsoft.com/office/powerpoint/2010/main" val="6911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mc:Choice xmlns:a14="http://schemas.microsoft.com/office/drawing/2010/main" Requires="a14">
          <p:sp>
            <p:nvSpPr>
              <p:cNvPr id="14" name="TextBox 13"/>
              <p:cNvSpPr txBox="1"/>
              <p:nvPr/>
            </p:nvSpPr>
            <p:spPr>
              <a:xfrm>
                <a:off x="350169" y="1048703"/>
                <a:ext cx="597099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e>
                      </m:nary>
                    </m:oMath>
                  </m:oMathPara>
                </a14:m>
                <a:endParaRPr lang="en-US" sz="2800" dirty="0" smtClean="0">
                  <a:latin typeface="Arial" pitchFamily="34" charset="0"/>
                  <a:cs typeface="Arial"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350169" y="1048703"/>
                <a:ext cx="5970994" cy="117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350169" y="2282201"/>
                <a:ext cx="5668603"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e>
                      </m:nary>
                    </m:oMath>
                  </m:oMathPara>
                </a14:m>
                <a:endParaRPr lang="en-US" sz="2800" dirty="0" smtClean="0">
                  <a:latin typeface="Arial" pitchFamily="34" charset="0"/>
                  <a:cs typeface="Arial" pitchFamily="34"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350169" y="2282201"/>
                <a:ext cx="5668603" cy="1176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132768" y="1044025"/>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1</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7132768" y="1044025"/>
                <a:ext cx="4161011" cy="11207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132768" y="2282201"/>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2</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7132768" y="2282201"/>
                <a:ext cx="4161011" cy="112075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3508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6047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629521929"/>
                  </p:ext>
                </p:extLst>
              </p:nvPr>
            </p:nvGraphicFramePr>
            <p:xfrm>
              <a:off x="241296" y="1370183"/>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629521929"/>
                  </p:ext>
                </p:extLst>
              </p:nvPr>
            </p:nvGraphicFramePr>
            <p:xfrm>
              <a:off x="241296" y="1370183"/>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endParaRPr lang="en-US"/>
                        </a:p>
                      </a:txBody>
                      <a:tcPr anchor="ctr">
                        <a:blipFill>
                          <a:blip r:embed="rId2"/>
                          <a:stretch>
                            <a:fillRect l="-676" t="-100000" r="-1202027" b="-101299"/>
                          </a:stretch>
                        </a:blipFill>
                      </a:tcP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endParaRPr lang="en-US"/>
                        </a:p>
                      </a:txBody>
                      <a:tcPr anchor="ctr">
                        <a:blipFill>
                          <a:blip r:embed="rId2"/>
                          <a:stretch>
                            <a:fillRect l="-676" t="-202632" r="-1202027" b="-2632"/>
                          </a:stretch>
                        </a:blipFill>
                      </a:tcP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2914672292"/>
                  </p:ext>
                </p:extLst>
              </p:nvPr>
            </p:nvGraphicFramePr>
            <p:xfrm>
              <a:off x="241296" y="3404636"/>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2914672292"/>
                  </p:ext>
                </p:extLst>
              </p:nvPr>
            </p:nvGraphicFramePr>
            <p:xfrm>
              <a:off x="241296" y="3404636"/>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endParaRPr lang="en-US"/>
                        </a:p>
                      </a:txBody>
                      <a:tcPr anchor="ctr">
                        <a:blipFill>
                          <a:blip r:embed="rId3"/>
                          <a:stretch>
                            <a:fillRect l="-676" t="-101316" r="-1202027" b="-102632"/>
                          </a:stretch>
                        </a:blipFill>
                      </a:tcP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endParaRPr lang="en-US"/>
                        </a:p>
                      </a:txBody>
                      <a:tcPr anchor="ctr">
                        <a:blipFill>
                          <a:blip r:embed="rId3"/>
                          <a:stretch>
                            <a:fillRect l="-676" t="-201316" r="-1202027" b="-2632"/>
                          </a:stretch>
                        </a:blipFill>
                      </a:tcP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4192469675"/>
                  </p:ext>
                </p:extLst>
              </p:nvPr>
            </p:nvGraphicFramePr>
            <p:xfrm>
              <a:off x="241296" y="5318608"/>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4192469675"/>
                  </p:ext>
                </p:extLst>
              </p:nvPr>
            </p:nvGraphicFramePr>
            <p:xfrm>
              <a:off x="241296" y="5318608"/>
              <a:ext cx="11727183" cy="1385358"/>
            </p:xfrm>
            <a:graphic>
              <a:graphicData uri="http://schemas.openxmlformats.org/drawingml/2006/table">
                <a:tbl>
                  <a:tblPr firstRow="1" bandRow="1">
                    <a:tableStyleId>{5940675A-B579-460E-94D1-54222C63F5DA}</a:tableStyleId>
                  </a:tblPr>
                  <a:tblGrid>
                    <a:gridCol w="902091">
                      <a:extLst>
                        <a:ext uri="{9D8B030D-6E8A-4147-A177-3AD203B41FA5}">
                          <a16:colId xmlns:a16="http://schemas.microsoft.com/office/drawing/2014/main" val="1192477073"/>
                        </a:ext>
                      </a:extLst>
                    </a:gridCol>
                    <a:gridCol w="902091">
                      <a:extLst>
                        <a:ext uri="{9D8B030D-6E8A-4147-A177-3AD203B41FA5}">
                          <a16:colId xmlns:a16="http://schemas.microsoft.com/office/drawing/2014/main" val="1342354181"/>
                        </a:ext>
                      </a:extLst>
                    </a:gridCol>
                    <a:gridCol w="902091">
                      <a:extLst>
                        <a:ext uri="{9D8B030D-6E8A-4147-A177-3AD203B41FA5}">
                          <a16:colId xmlns:a16="http://schemas.microsoft.com/office/drawing/2014/main" val="3987524316"/>
                        </a:ext>
                      </a:extLst>
                    </a:gridCol>
                    <a:gridCol w="902091">
                      <a:extLst>
                        <a:ext uri="{9D8B030D-6E8A-4147-A177-3AD203B41FA5}">
                          <a16:colId xmlns:a16="http://schemas.microsoft.com/office/drawing/2014/main" val="2718647670"/>
                        </a:ext>
                      </a:extLst>
                    </a:gridCol>
                    <a:gridCol w="902091">
                      <a:extLst>
                        <a:ext uri="{9D8B030D-6E8A-4147-A177-3AD203B41FA5}">
                          <a16:colId xmlns:a16="http://schemas.microsoft.com/office/drawing/2014/main" val="2263179694"/>
                        </a:ext>
                      </a:extLst>
                    </a:gridCol>
                    <a:gridCol w="902091">
                      <a:extLst>
                        <a:ext uri="{9D8B030D-6E8A-4147-A177-3AD203B41FA5}">
                          <a16:colId xmlns:a16="http://schemas.microsoft.com/office/drawing/2014/main" val="3054286071"/>
                        </a:ext>
                      </a:extLst>
                    </a:gridCol>
                    <a:gridCol w="902091">
                      <a:extLst>
                        <a:ext uri="{9D8B030D-6E8A-4147-A177-3AD203B41FA5}">
                          <a16:colId xmlns:a16="http://schemas.microsoft.com/office/drawing/2014/main" val="234298010"/>
                        </a:ext>
                      </a:extLst>
                    </a:gridCol>
                    <a:gridCol w="902091">
                      <a:extLst>
                        <a:ext uri="{9D8B030D-6E8A-4147-A177-3AD203B41FA5}">
                          <a16:colId xmlns:a16="http://schemas.microsoft.com/office/drawing/2014/main" val="3424243228"/>
                        </a:ext>
                      </a:extLst>
                    </a:gridCol>
                    <a:gridCol w="902091">
                      <a:extLst>
                        <a:ext uri="{9D8B030D-6E8A-4147-A177-3AD203B41FA5}">
                          <a16:colId xmlns:a16="http://schemas.microsoft.com/office/drawing/2014/main" val="1161579264"/>
                        </a:ext>
                      </a:extLst>
                    </a:gridCol>
                    <a:gridCol w="902091">
                      <a:extLst>
                        <a:ext uri="{9D8B030D-6E8A-4147-A177-3AD203B41FA5}">
                          <a16:colId xmlns:a16="http://schemas.microsoft.com/office/drawing/2014/main" val="2885602085"/>
                        </a:ext>
                      </a:extLst>
                    </a:gridCol>
                    <a:gridCol w="902091">
                      <a:extLst>
                        <a:ext uri="{9D8B030D-6E8A-4147-A177-3AD203B41FA5}">
                          <a16:colId xmlns:a16="http://schemas.microsoft.com/office/drawing/2014/main" val="75859525"/>
                        </a:ext>
                      </a:extLst>
                    </a:gridCol>
                    <a:gridCol w="902091">
                      <a:extLst>
                        <a:ext uri="{9D8B030D-6E8A-4147-A177-3AD203B41FA5}">
                          <a16:colId xmlns:a16="http://schemas.microsoft.com/office/drawing/2014/main" val="2442314789"/>
                        </a:ext>
                      </a:extLst>
                    </a:gridCol>
                    <a:gridCol w="902091">
                      <a:extLst>
                        <a:ext uri="{9D8B030D-6E8A-4147-A177-3AD203B41FA5}">
                          <a16:colId xmlns:a16="http://schemas.microsoft.com/office/drawing/2014/main" val="860299829"/>
                        </a:ext>
                      </a:extLst>
                    </a:gridCol>
                  </a:tblGrid>
                  <a:tr h="461786">
                    <a:tc>
                      <a:txBody>
                        <a:bodyPr/>
                        <a:lstStyle/>
                        <a:p>
                          <a:pPr algn="ctr"/>
                          <a:r>
                            <a:rPr lang="en-US" sz="1500" b="1" dirty="0" smtClean="0"/>
                            <a:t>Iteration</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461786">
                    <a:tc>
                      <a:txBody>
                        <a:bodyPr/>
                        <a:lstStyle/>
                        <a:p>
                          <a:endParaRPr lang="en-US"/>
                        </a:p>
                      </a:txBody>
                      <a:tcPr anchor="ctr">
                        <a:blipFill>
                          <a:blip r:embed="rId4"/>
                          <a:stretch>
                            <a:fillRect l="-676" t="-101316" r="-1202027" b="-102632"/>
                          </a:stretch>
                        </a:blipFill>
                      </a:tcP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2526836513"/>
                      </a:ext>
                    </a:extLst>
                  </a:tr>
                  <a:tr h="461786">
                    <a:tc>
                      <a:txBody>
                        <a:bodyPr/>
                        <a:lstStyle/>
                        <a:p>
                          <a:endParaRPr lang="en-US"/>
                        </a:p>
                      </a:txBody>
                      <a:tcPr anchor="ctr">
                        <a:blipFill>
                          <a:blip r:embed="rId4"/>
                          <a:stretch>
                            <a:fillRect l="-676" t="-201316" r="-1202027" b="-2632"/>
                          </a:stretch>
                        </a:blipFill>
                      </a:tcP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tc>
                      <a:txBody>
                        <a:bodyPr/>
                        <a:lstStyle/>
                        <a:p>
                          <a:pPr algn="ctr"/>
                          <a:endParaRPr lang="en-US" sz="1500" dirty="0"/>
                        </a:p>
                      </a:txBody>
                      <a:tcPr anchor="ctr"/>
                    </a:tc>
                    <a:extLst>
                      <a:ext uri="{0D108BD9-81ED-4DB2-BD59-A6C34878D82A}">
                        <a16:rowId xmlns:a16="http://schemas.microsoft.com/office/drawing/2014/main" val="1934278835"/>
                      </a:ext>
                    </a:extLst>
                  </a:tr>
                </a:tbl>
              </a:graphicData>
            </a:graphic>
          </p:graphicFrame>
        </mc:Fallback>
      </mc:AlternateContent>
    </p:spTree>
    <p:extLst>
      <p:ext uri="{BB962C8B-B14F-4D97-AF65-F5344CB8AC3E}">
        <p14:creationId xmlns:p14="http://schemas.microsoft.com/office/powerpoint/2010/main" val="3672112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pic>
        <p:nvPicPr>
          <p:cNvPr id="4" name="Picture 3"/>
          <p:cNvPicPr>
            <a:picLocks noChangeAspect="1"/>
          </p:cNvPicPr>
          <p:nvPr/>
        </p:nvPicPr>
        <p:blipFill>
          <a:blip r:embed="rId2"/>
          <a:stretch>
            <a:fillRect/>
          </a:stretch>
        </p:blipFill>
        <p:spPr>
          <a:xfrm>
            <a:off x="398145" y="1532665"/>
            <a:ext cx="4554686" cy="4192495"/>
          </a:xfrm>
          <a:prstGeom prst="rect">
            <a:avLst/>
          </a:prstGeom>
        </p:spPr>
      </p:pic>
      <p:pic>
        <p:nvPicPr>
          <p:cNvPr id="5" name="Picture 4"/>
          <p:cNvPicPr>
            <a:picLocks noChangeAspect="1"/>
          </p:cNvPicPr>
          <p:nvPr/>
        </p:nvPicPr>
        <p:blipFill rotWithShape="1">
          <a:blip r:embed="rId3"/>
          <a:srcRect b="15657"/>
          <a:stretch/>
        </p:blipFill>
        <p:spPr>
          <a:xfrm>
            <a:off x="4559752" y="1908539"/>
            <a:ext cx="7632248" cy="2501536"/>
          </a:xfrm>
          <a:prstGeom prst="rect">
            <a:avLst/>
          </a:prstGeom>
        </p:spPr>
      </p:pic>
      <p:sp>
        <p:nvSpPr>
          <p:cNvPr id="6" name="Rectangle 5"/>
          <p:cNvSpPr/>
          <p:nvPr/>
        </p:nvSpPr>
        <p:spPr>
          <a:xfrm>
            <a:off x="10515600" y="4086225"/>
            <a:ext cx="1571625"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pic>
        <p:nvPicPr>
          <p:cNvPr id="8" name="Picture 7"/>
          <p:cNvPicPr>
            <a:picLocks noChangeAspect="1"/>
          </p:cNvPicPr>
          <p:nvPr/>
        </p:nvPicPr>
        <p:blipFill rotWithShape="1">
          <a:blip r:embed="rId2"/>
          <a:srcRect l="2633" b="11565"/>
          <a:stretch/>
        </p:blipFill>
        <p:spPr>
          <a:xfrm>
            <a:off x="5911850" y="2887592"/>
            <a:ext cx="5991225" cy="3434985"/>
          </a:xfrm>
          <a:prstGeom prst="rect">
            <a:avLst/>
          </a:prstGeom>
        </p:spPr>
      </p:pic>
      <p:sp>
        <p:nvSpPr>
          <p:cNvPr id="7" name="Rectangle 6"/>
          <p:cNvSpPr/>
          <p:nvPr/>
        </p:nvSpPr>
        <p:spPr>
          <a:xfrm>
            <a:off x="241300" y="3236656"/>
            <a:ext cx="5696373"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smtClean="0"/>
              <a:t>Calculating the predicted output y, known as </a:t>
            </a:r>
            <a:r>
              <a:rPr lang="en-US" sz="2000" b="1" u="sng" dirty="0" smtClean="0"/>
              <a:t>feedforward</a:t>
            </a:r>
          </a:p>
          <a:p>
            <a:pPr marL="342900" indent="-342900">
              <a:lnSpc>
                <a:spcPct val="200000"/>
              </a:lnSpc>
              <a:buFont typeface="Arial" panose="020B0604020202020204" pitchFamily="34" charset="0"/>
              <a:buChar char="•"/>
            </a:pPr>
            <a:r>
              <a:rPr lang="en-US" sz="2000" dirty="0" smtClean="0"/>
              <a:t>Updating the weights and biases, known as </a:t>
            </a:r>
            <a:r>
              <a:rPr lang="en-US" sz="2000" b="1" u="sng" dirty="0" smtClean="0"/>
              <a:t>backpropagation</a:t>
            </a:r>
            <a:endParaRPr lang="en-US" sz="2000" b="1" u="sng" dirty="0"/>
          </a:p>
        </p:txBody>
      </p:sp>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286230" y="1047750"/>
            <a:ext cx="9606839" cy="58102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p:txBody>
          <a:bodyPr/>
          <a:lstStyle/>
          <a:p>
            <a:r>
              <a:rPr lang="en-US" dirty="0" smtClean="0"/>
              <a:t>Mathematical Model of a Neuron (Continue)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711" y="1035050"/>
            <a:ext cx="8126357" cy="5746750"/>
          </a:xfrm>
          <a:prstGeom prst="rect">
            <a:avLst/>
          </a:prstGeom>
        </p:spPr>
      </p:pic>
    </p:spTree>
    <p:extLst>
      <p:ext uri="{BB962C8B-B14F-4D97-AF65-F5344CB8AC3E}">
        <p14:creationId xmlns:p14="http://schemas.microsoft.com/office/powerpoint/2010/main" val="2864821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Some Functions</a:t>
            </a:r>
            <a:endParaRPr lang="en-US" dirty="0"/>
          </a:p>
        </p:txBody>
      </p:sp>
      <p:pic>
        <p:nvPicPr>
          <p:cNvPr id="4" name="Picture 3"/>
          <p:cNvPicPr>
            <a:picLocks noChangeAspect="1"/>
          </p:cNvPicPr>
          <p:nvPr/>
        </p:nvPicPr>
        <p:blipFill>
          <a:blip r:embed="rId2"/>
          <a:stretch>
            <a:fillRect/>
          </a:stretch>
        </p:blipFill>
        <p:spPr>
          <a:xfrm>
            <a:off x="611624" y="907999"/>
            <a:ext cx="10968751" cy="595000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354580" y="1779270"/>
                <a:ext cx="75905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54580" y="1779270"/>
                <a:ext cx="759054" cy="67710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572500" y="1840230"/>
                <a:ext cx="104573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i="1" smtClean="0">
                              <a:latin typeface="Cambria Math" panose="02040503050406030204" pitchFamily="18" charset="0"/>
                              <a:cs typeface="Arial" pitchFamily="34" charset="0"/>
                            </a:rPr>
                            <m:t>−</m:t>
                          </m:r>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572500" y="1840230"/>
                <a:ext cx="1045734" cy="677108"/>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14800" y="5375910"/>
                <a:ext cx="1370119" cy="55399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600" i="0" smtClean="0">
                          <a:latin typeface="Cambria Math" panose="02040503050406030204" pitchFamily="18" charset="0"/>
                          <a:cs typeface="Arial" pitchFamily="34" charset="0"/>
                        </a:rPr>
                        <m:t>log</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4800" y="5375910"/>
                <a:ext cx="1370119" cy="553998"/>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84634" y="5210795"/>
                <a:ext cx="1105046" cy="700063"/>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1+</m:t>
                          </m:r>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𝑥</m:t>
                              </m:r>
                            </m:sup>
                          </m:sSup>
                        </m:den>
                      </m:f>
                    </m:oMath>
                  </m:oMathPara>
                </a14:m>
                <a:endParaRPr lang="en-US" sz="2400"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4634" y="5210795"/>
                <a:ext cx="1105046" cy="700063"/>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0330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56655" y="1651700"/>
            <a:ext cx="5765052" cy="4733860"/>
          </a:xfrm>
          <a:prstGeom prst="rect">
            <a:avLst/>
          </a:prstGeom>
        </p:spPr>
      </p:pic>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3"/>
          <a:stretch>
            <a:fillRect/>
          </a:stretch>
        </p:blipFill>
        <p:spPr>
          <a:xfrm>
            <a:off x="168615" y="2126121"/>
            <a:ext cx="6088040" cy="3036429"/>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pic>
        <p:nvPicPr>
          <p:cNvPr id="7" name="Picture 6"/>
          <p:cNvPicPr>
            <a:picLocks noChangeAspect="1"/>
          </p:cNvPicPr>
          <p:nvPr/>
        </p:nvPicPr>
        <p:blipFill>
          <a:blip r:embed="rId2"/>
          <a:stretch>
            <a:fillRect/>
          </a:stretch>
        </p:blipFill>
        <p:spPr>
          <a:xfrm>
            <a:off x="360362" y="2094370"/>
            <a:ext cx="6055147" cy="3284079"/>
          </a:xfrm>
          <a:prstGeom prst="rect">
            <a:avLst/>
          </a:prstGeom>
        </p:spPr>
      </p:pic>
      <p:pic>
        <p:nvPicPr>
          <p:cNvPr id="8" name="Picture 7"/>
          <p:cNvPicPr>
            <a:picLocks noChangeAspect="1"/>
          </p:cNvPicPr>
          <p:nvPr/>
        </p:nvPicPr>
        <p:blipFill>
          <a:blip r:embed="rId3"/>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3784542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3068" y="1153233"/>
            <a:ext cx="5375275" cy="5145903"/>
          </a:xfrm>
          <a:prstGeom prst="rect">
            <a:avLst/>
          </a:prstGeom>
        </p:spPr>
      </p:pic>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3"/>
          <a:stretch>
            <a:fillRect/>
          </a:stretch>
        </p:blipFill>
        <p:spPr>
          <a:xfrm>
            <a:off x="388620" y="2184410"/>
            <a:ext cx="6044448" cy="3561070"/>
          </a:xfrm>
          <a:prstGeom prst="rect">
            <a:avLst/>
          </a:prstGeom>
        </p:spPr>
      </p:pic>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pic>
        <p:nvPicPr>
          <p:cNvPr id="14338" name="Picture 2" descr="https://cdn-images-1.medium.com/max/1650/1*670CdxchunD-yAuUWdI7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2426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pic>
        <p:nvPicPr>
          <p:cNvPr id="2050" name="Picture 2" descr="neural_network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49" y="1091034"/>
            <a:ext cx="5192307" cy="441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15660" y="14209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rotWithShape="1">
          <a:blip r:embed="rId2">
            <a:extLst>
              <a:ext uri="{28A0092B-C50C-407E-A947-70E740481C1C}">
                <a14:useLocalDpi xmlns:a14="http://schemas.microsoft.com/office/drawing/2010/main" val="0"/>
              </a:ext>
            </a:extLst>
          </a:blip>
          <a:srcRect t="7176" b="4763"/>
          <a:stretch/>
        </p:blipFill>
        <p:spPr bwMode="auto">
          <a:xfrm>
            <a:off x="2385434" y="1051561"/>
            <a:ext cx="7438912" cy="55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rotWithShape="1">
          <a:blip r:embed="rId4">
            <a:extLst>
              <a:ext uri="{28A0092B-C50C-407E-A947-70E740481C1C}">
                <a14:useLocalDpi xmlns:a14="http://schemas.microsoft.com/office/drawing/2010/main" val="0"/>
              </a:ext>
            </a:extLst>
          </a:blip>
          <a:srcRect t="6407"/>
          <a:stretch/>
        </p:blipFill>
        <p:spPr bwMode="auto">
          <a:xfrm>
            <a:off x="88900" y="930375"/>
            <a:ext cx="4873625" cy="388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1088" y="4236821"/>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9715871" y="5626695"/>
            <a:ext cx="2066554" cy="506292"/>
          </a:xfrm>
          <a:prstGeom prst="rect">
            <a:avLst/>
          </a:prstGeom>
          <a:solidFill>
            <a:schemeClr val="bg1"/>
          </a:solidFill>
        </p:spPr>
        <p:txBody>
          <a:bodyPr wrap="square" rtlCol="0">
            <a:spAutoFit/>
          </a:bodyPr>
          <a:lstStyle/>
          <a:p>
            <a:pPr algn="ctr">
              <a:lnSpc>
                <a:spcPct val="150000"/>
              </a:lnSpc>
            </a:pPr>
            <a:r>
              <a:rPr lang="en-US" sz="2000" b="1" dirty="0" smtClean="0">
                <a:cs typeface="Arial" pitchFamily="34" charset="0"/>
              </a:rPr>
              <a:t>Logistic function</a:t>
            </a:r>
            <a:endParaRPr lang="en-US" sz="2000" b="1" dirty="0">
              <a:cs typeface="Arial" pitchFamily="34" charset="0"/>
            </a:endParaRPr>
          </a:p>
        </p:txBody>
      </p:sp>
      <p:pic>
        <p:nvPicPr>
          <p:cNvPr id="11" name="Picture 10"/>
          <p:cNvPicPr>
            <a:picLocks noChangeAspect="1"/>
          </p:cNvPicPr>
          <p:nvPr/>
        </p:nvPicPr>
        <p:blipFill rotWithShape="1">
          <a:blip r:embed="rId8"/>
          <a:srcRect l="15770" t="27985" r="18056" b="9564"/>
          <a:stretch/>
        </p:blipFill>
        <p:spPr>
          <a:xfrm>
            <a:off x="241300" y="4811738"/>
            <a:ext cx="3471211" cy="1981285"/>
          </a:xfrm>
          <a:prstGeom prst="rect">
            <a:avLst/>
          </a:prstGeom>
          <a:ln w="38100">
            <a:solidFill>
              <a:srgbClr val="FF0000"/>
            </a:solidFill>
          </a:ln>
        </p:spPr>
      </p:pic>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78" y="905705"/>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1300" y="4438794"/>
            <a:ext cx="6965950" cy="1823681"/>
          </a:xfrm>
          <a:prstGeom prst="rect">
            <a:avLst/>
          </a:prstGeom>
        </p:spPr>
      </p:pic>
      <p:pic>
        <p:nvPicPr>
          <p:cNvPr id="5" name="Picture 4"/>
          <p:cNvPicPr>
            <a:picLocks noChangeAspect="1"/>
          </p:cNvPicPr>
          <p:nvPr/>
        </p:nvPicPr>
        <p:blipFill>
          <a:blip r:embed="rId5"/>
          <a:stretch>
            <a:fillRect/>
          </a:stretch>
        </p:blipFill>
        <p:spPr>
          <a:xfrm>
            <a:off x="243911" y="6307333"/>
            <a:ext cx="2114549" cy="539002"/>
          </a:xfrm>
          <a:prstGeom prst="rect">
            <a:avLst/>
          </a:prstGeom>
        </p:spPr>
      </p:pic>
      <p:pic>
        <p:nvPicPr>
          <p:cNvPr id="18" name="Picture 17"/>
          <p:cNvPicPr>
            <a:picLocks noChangeAspect="1"/>
          </p:cNvPicPr>
          <p:nvPr/>
        </p:nvPicPr>
        <p:blipFill>
          <a:blip r:embed="rId6"/>
          <a:stretch>
            <a:fillRect/>
          </a:stretch>
        </p:blipFill>
        <p:spPr>
          <a:xfrm>
            <a:off x="6874445" y="902162"/>
            <a:ext cx="5094035" cy="4252045"/>
          </a:xfrm>
          <a:prstGeom prst="rect">
            <a:avLst/>
          </a:prstGeom>
        </p:spPr>
      </p:pic>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6417" y="971550"/>
            <a:ext cx="4956411" cy="4137169"/>
          </a:xfrm>
          <a:prstGeom prst="rect">
            <a:avLst/>
          </a:prstGeom>
        </p:spPr>
      </p:pic>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949912" y="2369845"/>
            <a:ext cx="7087542" cy="875005"/>
          </a:xfrm>
          <a:prstGeom prst="rect">
            <a:avLst/>
          </a:prstGeom>
        </p:spPr>
      </p:pic>
      <p:pic>
        <p:nvPicPr>
          <p:cNvPr id="16" name="Picture 15"/>
          <p:cNvPicPr>
            <a:picLocks noChangeAspect="1"/>
          </p:cNvPicPr>
          <p:nvPr/>
        </p:nvPicPr>
        <p:blipFill>
          <a:blip r:embed="rId5"/>
          <a:stretch>
            <a:fillRect/>
          </a:stretch>
        </p:blipFill>
        <p:spPr>
          <a:xfrm>
            <a:off x="4949912" y="3181355"/>
            <a:ext cx="2495255" cy="830084"/>
          </a:xfrm>
          <a:prstGeom prst="rect">
            <a:avLst/>
          </a:prstGeom>
        </p:spPr>
      </p:pic>
      <p:pic>
        <p:nvPicPr>
          <p:cNvPr id="17" name="Picture 16"/>
          <p:cNvPicPr>
            <a:picLocks noChangeAspect="1"/>
          </p:cNvPicPr>
          <p:nvPr/>
        </p:nvPicPr>
        <p:blipFill>
          <a:blip r:embed="rId6"/>
          <a:stretch>
            <a:fillRect/>
          </a:stretch>
        </p:blipFill>
        <p:spPr>
          <a:xfrm>
            <a:off x="3489198" y="4011439"/>
            <a:ext cx="8702802" cy="1097280"/>
          </a:xfrm>
          <a:prstGeom prst="rect">
            <a:avLst/>
          </a:prstGeom>
        </p:spPr>
      </p:pic>
      <p:sp>
        <p:nvSpPr>
          <p:cNvPr id="20" name="Rounded Rectangle 19"/>
          <p:cNvSpPr/>
          <p:nvPr/>
        </p:nvSpPr>
        <p:spPr>
          <a:xfrm>
            <a:off x="10141981"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
        <p:nvSpPr>
          <p:cNvPr id="18" name="Rounded Rectangle 17"/>
          <p:cNvSpPr/>
          <p:nvPr/>
        </p:nvSpPr>
        <p:spPr>
          <a:xfrm>
            <a:off x="4086225" y="971550"/>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086225" y="2400019"/>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4842072" y="1051234"/>
            <a:ext cx="7007027" cy="3970318"/>
          </a:xfrm>
          <a:prstGeom prst="rect">
            <a:avLst/>
          </a:prstGeom>
          <a:noFill/>
        </p:spPr>
        <p:txBody>
          <a:bodyPr wrap="square" rtlCol="0">
            <a:spAutoFit/>
          </a:bodyPr>
          <a:lstStyle/>
          <a:p>
            <a:pPr>
              <a:lnSpc>
                <a:spcPct val="150000"/>
              </a:lnSpc>
            </a:pPr>
            <a:r>
              <a:rPr lang="en-US" sz="2400" dirty="0"/>
              <a:t>Our goal with backpropagation is to update each of the weights in the network so that </a:t>
            </a:r>
            <a:r>
              <a:rPr lang="en-US" sz="2400" b="1" u="sng" dirty="0">
                <a:solidFill>
                  <a:srgbClr val="FF0000"/>
                </a:solidFill>
              </a:rPr>
              <a:t>they cause the actual output to be closer the target output</a:t>
            </a:r>
            <a:r>
              <a:rPr lang="en-US" sz="2400" dirty="0"/>
              <a:t>, thereby minimizing the error for each output neuron and the network as a whole</a:t>
            </a:r>
            <a:r>
              <a:rPr lang="en-US" sz="2400" dirty="0" smtClean="0"/>
              <a:t>. </a:t>
            </a:r>
            <a:r>
              <a:rPr lang="en-US" sz="2400" dirty="0" smtClean="0">
                <a:cs typeface="Arial" pitchFamily="34" charset="0"/>
              </a:rPr>
              <a:t>Our goal is to make the values in the red boxes 0.01 and 0.99, respectively by changing (updating) the weights.</a:t>
            </a:r>
            <a:endParaRPr lang="en-US" sz="24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85488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sp>
        <p:nvSpPr>
          <p:cNvPr id="4" name="Rectangle 3"/>
          <p:cNvSpPr/>
          <p:nvPr/>
        </p:nvSpPr>
        <p:spPr>
          <a:xfrm>
            <a:off x="3467100" y="1409700"/>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Learn (Input, Output)</a:t>
            </a:r>
          </a:p>
          <a:p>
            <a:pPr algn="ctr"/>
            <a:r>
              <a:rPr lang="en-US" sz="3600" b="1" dirty="0" smtClean="0">
                <a:solidFill>
                  <a:schemeClr val="accent6"/>
                </a:solidFill>
              </a:rPr>
              <a:t>updates internal state</a:t>
            </a:r>
            <a:endParaRPr lang="en-US" sz="3600" b="1" dirty="0">
              <a:solidFill>
                <a:schemeClr val="accent6"/>
              </a:solidFill>
            </a:endParaRPr>
          </a:p>
        </p:txBody>
      </p:sp>
      <p:cxnSp>
        <p:nvCxnSpPr>
          <p:cNvPr id="6" name="Straight Arrow Connector 5"/>
          <p:cNvCxnSpPr/>
          <p:nvPr/>
        </p:nvCxnSpPr>
        <p:spPr>
          <a:xfrm>
            <a:off x="12700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8138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67100" y="4122422"/>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accent6"/>
                </a:solidFill>
              </a:rPr>
              <a:t>updates internal state</a:t>
            </a:r>
          </a:p>
          <a:p>
            <a:pPr algn="ctr"/>
            <a:r>
              <a:rPr lang="en-US" sz="3600" b="1" dirty="0" smtClean="0">
                <a:solidFill>
                  <a:schemeClr val="tx2"/>
                </a:solidFill>
              </a:rPr>
              <a:t>Predict from (inputs)</a:t>
            </a:r>
            <a:endParaRPr lang="en-US" sz="3600" b="1" dirty="0">
              <a:solidFill>
                <a:schemeClr val="tx2"/>
              </a:solidFill>
            </a:endParaRPr>
          </a:p>
        </p:txBody>
      </p:sp>
      <p:cxnSp>
        <p:nvCxnSpPr>
          <p:cNvPr id="10" name="Straight Arrow Connector 9"/>
          <p:cNvCxnSpPr/>
          <p:nvPr/>
        </p:nvCxnSpPr>
        <p:spPr>
          <a:xfrm>
            <a:off x="12700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138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1300" y="151472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3" name="TextBox 12"/>
          <p:cNvSpPr txBox="1"/>
          <p:nvPr/>
        </p:nvSpPr>
        <p:spPr>
          <a:xfrm>
            <a:off x="8985250" y="157149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
        <p:nvSpPr>
          <p:cNvPr id="15" name="TextBox 14"/>
          <p:cNvSpPr txBox="1"/>
          <p:nvPr/>
        </p:nvSpPr>
        <p:spPr>
          <a:xfrm>
            <a:off x="1511300" y="433501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6" name="TextBox 15"/>
          <p:cNvSpPr txBox="1"/>
          <p:nvPr/>
        </p:nvSpPr>
        <p:spPr>
          <a:xfrm>
            <a:off x="8985250" y="439178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162726"/>
            <a:ext cx="11653520" cy="225106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Gradient descent is an iterative machine learning optimization algorithm to </a:t>
            </a:r>
            <a:r>
              <a:rPr lang="en-US" sz="2400" b="1" u="sng" dirty="0">
                <a:solidFill>
                  <a:srgbClr val="FF0000"/>
                </a:solidFill>
              </a:rPr>
              <a:t>reduce the cost function </a:t>
            </a:r>
            <a:r>
              <a:rPr lang="en-US" sz="2400" dirty="0"/>
              <a:t>so that we have models that makes accurate predictions</a:t>
            </a:r>
            <a:r>
              <a:rPr lang="en-US" sz="2400" dirty="0" smtClean="0"/>
              <a:t>.</a:t>
            </a:r>
          </a:p>
          <a:p>
            <a:pPr marL="342900" indent="-342900">
              <a:lnSpc>
                <a:spcPct val="150000"/>
              </a:lnSpc>
              <a:buFont typeface="Arial" panose="020B0604020202020204" pitchFamily="34" charset="0"/>
              <a:buChar char="•"/>
            </a:pPr>
            <a:r>
              <a:rPr lang="en-US" sz="2400" dirty="0" smtClean="0"/>
              <a:t>Cost function(J) </a:t>
            </a:r>
            <a:r>
              <a:rPr lang="en-US" sz="2400" dirty="0"/>
              <a:t>or </a:t>
            </a:r>
            <a:r>
              <a:rPr lang="en-US" sz="2400" dirty="0" smtClean="0"/>
              <a:t>loss </a:t>
            </a:r>
            <a:r>
              <a:rPr lang="en-US" sz="2400" dirty="0"/>
              <a:t>function measures </a:t>
            </a:r>
            <a:r>
              <a:rPr lang="en-US" sz="2400" b="1" u="sng" dirty="0">
                <a:solidFill>
                  <a:srgbClr val="FF0000"/>
                </a:solidFill>
              </a:rPr>
              <a:t>the difference between the actual output and predicted output </a:t>
            </a:r>
            <a:r>
              <a:rPr lang="en-US" sz="2400" dirty="0"/>
              <a:t>from the model. </a:t>
            </a:r>
          </a:p>
        </p:txBody>
      </p:sp>
      <mc:AlternateContent xmlns:mc="http://schemas.openxmlformats.org/markup-compatibility/2006" xmlns:a14="http://schemas.microsoft.com/office/drawing/2010/main">
        <mc:Choice Requires="a14">
          <p:sp>
            <p:nvSpPr>
              <p:cNvPr id="6" name="TextBox 5"/>
              <p:cNvSpPr txBox="1"/>
              <p:nvPr/>
            </p:nvSpPr>
            <p:spPr>
              <a:xfrm>
                <a:off x="5464506" y="4201855"/>
                <a:ext cx="4493538" cy="1209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Arial" pitchFamily="34" charset="0"/>
                            </a:rPr>
                          </m:ctrlPr>
                        </m:sSubPr>
                        <m:e>
                          <m:r>
                            <a:rPr lang="en-US" sz="3600" i="1" smtClean="0">
                              <a:latin typeface="Cambria Math" panose="02040503050406030204" pitchFamily="18" charset="0"/>
                              <a:ea typeface="Cambria Math" panose="02040503050406030204" pitchFamily="18" charset="0"/>
                              <a:cs typeface="Arial" pitchFamily="34" charset="0"/>
                            </a:rPr>
                            <m:t>𝜃</m:t>
                          </m:r>
                        </m:e>
                        <m:sub>
                          <m:r>
                            <a:rPr lang="en-US" sz="3600" b="0" i="1" smtClean="0">
                              <a:latin typeface="Cambria Math" panose="02040503050406030204" pitchFamily="18" charset="0"/>
                              <a:cs typeface="Arial" pitchFamily="34" charset="0"/>
                            </a:rPr>
                            <m:t>𝑗</m:t>
                          </m:r>
                          <m:r>
                            <a:rPr lang="en-US" sz="3600" b="0" i="1" smtClean="0">
                              <a:latin typeface="Cambria Math" panose="02040503050406030204" pitchFamily="18" charset="0"/>
                              <a:cs typeface="Arial" pitchFamily="34" charset="0"/>
                            </a:rPr>
                            <m:t>+1</m:t>
                          </m:r>
                        </m:sub>
                      </m:sSub>
                      <m:r>
                        <a:rPr lang="en-US" sz="3600" i="1" smtClean="0">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𝛼</m:t>
                      </m:r>
                      <m:f>
                        <m:fPr>
                          <m:ctrlPr>
                            <a:rPr lang="en-US" sz="3600" b="0" i="1" smtClean="0">
                              <a:latin typeface="Cambria Math" panose="02040503050406030204" pitchFamily="18" charset="0"/>
                              <a:ea typeface="Cambria Math" panose="02040503050406030204" pitchFamily="18" charset="0"/>
                              <a:cs typeface="Arial" pitchFamily="34" charset="0"/>
                            </a:rPr>
                          </m:ctrlPr>
                        </m:fPr>
                        <m:num>
                          <m:r>
                            <a:rPr lang="en-US" sz="3600" b="0" i="1" smtClean="0">
                              <a:latin typeface="Cambria Math" panose="02040503050406030204" pitchFamily="18" charset="0"/>
                              <a:ea typeface="Cambria Math" panose="02040503050406030204" pitchFamily="18" charset="0"/>
                              <a:cs typeface="Arial" pitchFamily="34" charset="0"/>
                            </a:rPr>
                            <m:t>𝜕</m:t>
                          </m:r>
                        </m:num>
                        <m:den>
                          <m:r>
                            <a:rPr lang="en-US" sz="3600" i="1">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den>
                      </m:f>
                      <m:r>
                        <a:rPr lang="en-US" sz="3600" b="0" i="1" smtClean="0">
                          <a:latin typeface="Cambria Math" panose="02040503050406030204" pitchFamily="18" charset="0"/>
                          <a:ea typeface="Cambria Math" panose="02040503050406030204" pitchFamily="18" charset="0"/>
                          <a:cs typeface="Arial" pitchFamily="34" charset="0"/>
                        </a:rPr>
                        <m:t>𝐽</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𝜃</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464506" y="4201855"/>
                <a:ext cx="4493538" cy="1209690"/>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881062" y="4454566"/>
            <a:ext cx="3584258" cy="646331"/>
          </a:xfrm>
          <a:prstGeom prst="rect">
            <a:avLst/>
          </a:prstGeom>
        </p:spPr>
        <p:txBody>
          <a:bodyPr wrap="square">
            <a:spAutoFit/>
          </a:bodyPr>
          <a:lstStyle/>
          <a:p>
            <a:pPr>
              <a:lnSpc>
                <a:spcPct val="150000"/>
              </a:lnSpc>
            </a:pPr>
            <a:r>
              <a:rPr lang="en-US" sz="2400" b="1" dirty="0" smtClean="0"/>
              <a:t>Repeat until convergence</a:t>
            </a:r>
            <a:endParaRPr lang="en-US" sz="2400" b="1"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41300" y="1296682"/>
                <a:ext cx="9086850" cy="1200329"/>
              </a:xfrm>
              <a:prstGeom prst="rect">
                <a:avLst/>
              </a:prstGeom>
            </p:spPr>
            <p:txBody>
              <a:bodyPr wrap="square">
                <a:spAutoFit/>
              </a:bodyPr>
              <a:lstStyle/>
              <a:p>
                <a:r>
                  <a:rPr lang="en-US" dirty="0">
                    <a:hlinkClick r:id="rId2"/>
                  </a:rPr>
                  <a:t>https://</a:t>
                </a:r>
                <a:r>
                  <a:rPr lang="en-US" dirty="0" smtClean="0">
                    <a:hlinkClick r:id="rId2"/>
                  </a:rPr>
                  <a:t>ml-cheatsheet.readthedocs.io/en/latest/gradient_descent.html</a:t>
                </a:r>
                <a:endParaRPr lang="en-US" dirty="0"/>
              </a:p>
              <a:p>
                <a:endParaRPr lang="en-US" dirty="0" smtClean="0">
                  <a:hlinkClick r:id="rId3"/>
                </a:endParaRPr>
              </a:p>
              <a:p>
                <a:pPr/>
                <a14:m>
                  <m:oMathPara xmlns:m="http://schemas.openxmlformats.org/officeDocument/2006/math">
                    <m:oMathParaPr>
                      <m:jc m:val="centerGroup"/>
                    </m:oMathParaPr>
                    <m:oMath xmlns:m="http://schemas.openxmlformats.org/officeDocument/2006/math">
                      <m:r>
                        <m:rPr>
                          <m:nor/>
                        </m:rPr>
                        <a:rPr lang="en-US">
                          <a:hlinkClick r:id="rId3"/>
                        </a:rPr>
                        <m:t>https</m:t>
                      </m:r>
                      <m:r>
                        <m:rPr>
                          <m:nor/>
                        </m:rPr>
                        <a:rPr lang="en-US">
                          <a:hlinkClick r:id="rId3"/>
                        </a:rPr>
                        <m:t>://</m:t>
                      </m:r>
                      <m:r>
                        <m:rPr>
                          <m:nor/>
                        </m:rPr>
                        <a:rPr lang="en-US">
                          <a:hlinkClick r:id="rId3"/>
                        </a:rPr>
                        <m:t>mccormickml</m:t>
                      </m:r>
                      <m:r>
                        <m:rPr>
                          <m:nor/>
                        </m:rPr>
                        <a:rPr lang="en-US">
                          <a:hlinkClick r:id="rId3"/>
                        </a:rPr>
                        <m:t>.</m:t>
                      </m:r>
                      <m:r>
                        <m:rPr>
                          <m:nor/>
                        </m:rPr>
                        <a:rPr lang="en-US">
                          <a:hlinkClick r:id="rId3"/>
                        </a:rPr>
                        <m:t>com</m:t>
                      </m:r>
                      <m:r>
                        <m:rPr>
                          <m:nor/>
                        </m:rPr>
                        <a:rPr lang="en-US">
                          <a:hlinkClick r:id="rId3"/>
                        </a:rPr>
                        <m:t>/2014/03/04/</m:t>
                      </m:r>
                      <m:r>
                        <m:rPr>
                          <m:nor/>
                        </m:rPr>
                        <a:rPr lang="en-US">
                          <a:hlinkClick r:id="rId3"/>
                        </a:rPr>
                        <m:t>gradient</m:t>
                      </m:r>
                      <m:r>
                        <m:rPr>
                          <m:nor/>
                        </m:rPr>
                        <a:rPr lang="en-US">
                          <a:hlinkClick r:id="rId3"/>
                        </a:rPr>
                        <m:t>−</m:t>
                      </m:r>
                      <m:r>
                        <m:rPr>
                          <m:nor/>
                        </m:rPr>
                        <a:rPr lang="en-US">
                          <a:hlinkClick r:id="rId3"/>
                        </a:rPr>
                        <m:t>descent</m:t>
                      </m:r>
                      <m:r>
                        <m:rPr>
                          <m:nor/>
                        </m:rPr>
                        <a:rPr lang="en-US">
                          <a:hlinkClick r:id="rId3"/>
                        </a:rPr>
                        <m:t>−</m:t>
                      </m:r>
                      <m:r>
                        <m:rPr>
                          <m:nor/>
                        </m:rPr>
                        <a:rPr lang="en-US">
                          <a:hlinkClick r:id="rId3"/>
                        </a:rPr>
                        <m:t>derivation</m:t>
                      </m:r>
                      <m:r>
                        <m:rPr>
                          <m:nor/>
                        </m:rPr>
                        <a:rPr lang="en-US">
                          <a:hlinkClick r:id="rId3"/>
                        </a:rPr>
                        <m:t>/</m:t>
                      </m:r>
                    </m:oMath>
                  </m:oMathPara>
                </a14:m>
                <a:endParaRPr lang="en-US" dirty="0">
                  <a:latin typeface="Arial" pitchFamily="34" charset="0"/>
                  <a:cs typeface="Arial" pitchFamily="34"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41300" y="1296682"/>
                <a:ext cx="9086850" cy="1200329"/>
              </a:xfrm>
              <a:prstGeom prst="rect">
                <a:avLst/>
              </a:prstGeom>
              <a:blipFill>
                <a:blip r:embed="rId4"/>
                <a:stretch>
                  <a:fillRect l="-604" t="-3046"/>
                </a:stretch>
              </a:blipFill>
            </p:spPr>
            <p:txBody>
              <a:bodyPr/>
              <a:lstStyle/>
              <a:p>
                <a:r>
                  <a:rPr lang="en-US">
                    <a:noFill/>
                  </a:rPr>
                  <a:t> </a:t>
                </a:r>
              </a:p>
            </p:txBody>
          </p:sp>
        </mc:Fallback>
      </mc:AlternateContent>
    </p:spTree>
    <p:extLst>
      <p:ext uri="{BB962C8B-B14F-4D97-AF65-F5344CB8AC3E}">
        <p14:creationId xmlns:p14="http://schemas.microsoft.com/office/powerpoint/2010/main" val="219421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6934"/>
            <a:ext cx="7843536" cy="5546746"/>
          </a:xfrm>
          <a:prstGeom prst="rect">
            <a:avLst/>
          </a:prstGeom>
        </p:spPr>
      </p:pic>
    </p:spTree>
    <p:extLst>
      <p:ext uri="{BB962C8B-B14F-4D97-AF65-F5344CB8AC3E}">
        <p14:creationId xmlns:p14="http://schemas.microsoft.com/office/powerpoint/2010/main" val="3296395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3272"/>
            <a:ext cx="7848714" cy="5550408"/>
          </a:xfrm>
          <a:prstGeom prst="rect">
            <a:avLst/>
          </a:prstGeom>
        </p:spPr>
      </p:pic>
    </p:spTree>
    <p:extLst>
      <p:ext uri="{BB962C8B-B14F-4D97-AF65-F5344CB8AC3E}">
        <p14:creationId xmlns:p14="http://schemas.microsoft.com/office/powerpoint/2010/main" val="3783857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Function (Continue</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533" y="1033272"/>
            <a:ext cx="7848714" cy="5550408"/>
          </a:xfrm>
          <a:prstGeom prst="rect">
            <a:avLst/>
          </a:prstGeom>
        </p:spPr>
      </p:pic>
    </p:spTree>
    <p:extLst>
      <p:ext uri="{BB962C8B-B14F-4D97-AF65-F5344CB8AC3E}">
        <p14:creationId xmlns:p14="http://schemas.microsoft.com/office/powerpoint/2010/main" val="957736457"/>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6709</TotalTime>
  <Words>972</Words>
  <Application>Microsoft Office PowerPoint</Application>
  <PresentationFormat>Widescreen</PresentationFormat>
  <Paragraphs>222</Paragraphs>
  <Slides>68</Slides>
  <Notes>1</Notes>
  <HiddenSlides>0</HiddenSlides>
  <MMClips>2</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79" baseType="lpstr">
      <vt:lpstr>medium-content-serif-font</vt:lpstr>
      <vt:lpstr>Arial</vt:lpstr>
      <vt:lpstr>Calibri</vt:lpstr>
      <vt:lpstr>Cambria Math</vt:lpstr>
      <vt:lpstr>Georgia</vt:lpstr>
      <vt:lpstr>Impact</vt:lpstr>
      <vt:lpstr>Times New Roman</vt:lpstr>
      <vt:lpstr>Wingdings</vt:lpstr>
      <vt:lpstr>Uwaterloo_Theme</vt:lpstr>
      <vt:lpstr>Uwaterloo</vt:lpstr>
      <vt:lpstr>Equation</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193</cp:revision>
  <dcterms:created xsi:type="dcterms:W3CDTF">2018-10-10T19:11:49Z</dcterms:created>
  <dcterms:modified xsi:type="dcterms:W3CDTF">2020-03-08T21:51:30Z</dcterms:modified>
</cp:coreProperties>
</file>